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8" r:id="rId2"/>
    <p:sldId id="265" r:id="rId3"/>
  </p:sldIdLst>
  <p:sldSz cx="12192000" cy="6858000"/>
  <p:notesSz cx="7104063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4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B0498D6E-4D62-4A40-83D4-E53B020BC20E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710407" y="4925408"/>
            <a:ext cx="5683250" cy="4029879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721108"/>
            <a:ext cx="3078427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4023992" y="9721108"/>
            <a:ext cx="3078427" cy="513507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99C5C2BC-6DFD-457A-8851-FC11CF390BE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56559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04570" cy="3837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65871" y="0"/>
            <a:ext cx="4104570" cy="3837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574675"/>
            <a:ext cx="5106987" cy="2871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47208" y="3638973"/>
            <a:ext cx="7577668" cy="3448852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r>
              <a:rPr lang="en-US" dirty="0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277947"/>
            <a:ext cx="4104570" cy="38202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65871" y="7277947"/>
            <a:ext cx="4104570" cy="38202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9598949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04570" cy="3837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365871" y="0"/>
            <a:ext cx="4104570" cy="383798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82813" y="574675"/>
            <a:ext cx="5106987" cy="28717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47208" y="3638973"/>
            <a:ext cx="7577668" cy="3448852"/>
          </a:xfrm>
          <a:prstGeom prst="rect">
            <a:avLst/>
          </a:prstGeom>
        </p:spPr>
        <p:txBody>
          <a:bodyPr vert="horz" lIns="99048" tIns="49524" rIns="99048" bIns="49524" rtlCol="0"/>
          <a:lstStyle/>
          <a:p>
            <a:r>
              <a:rPr lang="en-US" dirty="0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7277947"/>
            <a:ext cx="4104570" cy="38202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365871" y="7277947"/>
            <a:ext cx="4104570" cy="382022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r>
              <a:rPr lang="cs-CZ"/>
              <a:t>‹#›</a:t>
            </a:r>
          </a:p>
        </p:txBody>
      </p:sp>
    </p:spTree>
    <p:extLst>
      <p:ext uri="{BB962C8B-B14F-4D97-AF65-F5344CB8AC3E}">
        <p14:creationId xmlns:p14="http://schemas.microsoft.com/office/powerpoint/2010/main" val="1602350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4425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329381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59584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043885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675971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426611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4050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87339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6274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6970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774039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E8760-C5DC-4862-9A6E-B5A6C64495CC}" type="datetimeFigureOut">
              <a:rPr lang="es-ES" smtClean="0"/>
              <a:t>27/02/2026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6546DD-10F2-4AC1-BFF8-E5596C593C53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8678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s://acortar.link/Semana-Universitaria-ES-2026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2.png"/><Relationship Id="rId4" Type="http://schemas.openxmlformats.org/officeDocument/2006/relationships/hyperlink" Target="https://acortar.link/Semana-Universitaria-ES-2026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402336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-328875" y="5999149"/>
            <a:ext cx="12831467" cy="560468"/>
            <a:chOff x="0" y="0"/>
            <a:chExt cx="5069222" cy="221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069222" cy="221419"/>
            </a:xfrm>
            <a:custGeom>
              <a:avLst/>
              <a:gdLst/>
              <a:ahLst/>
              <a:cxnLst/>
              <a:rect l="l" t="t" r="r" b="b"/>
              <a:pathLst>
                <a:path w="5069222" h="221419">
                  <a:moveTo>
                    <a:pt x="20514" y="0"/>
                  </a:moveTo>
                  <a:lnTo>
                    <a:pt x="5048708" y="0"/>
                  </a:lnTo>
                  <a:cubicBezTo>
                    <a:pt x="5060037" y="0"/>
                    <a:pt x="5069222" y="9184"/>
                    <a:pt x="5069222" y="20514"/>
                  </a:cubicBezTo>
                  <a:lnTo>
                    <a:pt x="5069222" y="200905"/>
                  </a:lnTo>
                  <a:cubicBezTo>
                    <a:pt x="5069222" y="212235"/>
                    <a:pt x="5060037" y="221419"/>
                    <a:pt x="5048708" y="221419"/>
                  </a:cubicBezTo>
                  <a:lnTo>
                    <a:pt x="20514" y="221419"/>
                  </a:lnTo>
                  <a:cubicBezTo>
                    <a:pt x="9184" y="221419"/>
                    <a:pt x="0" y="212235"/>
                    <a:pt x="0" y="200905"/>
                  </a:cubicBezTo>
                  <a:lnTo>
                    <a:pt x="0" y="20514"/>
                  </a:lnTo>
                  <a:cubicBezTo>
                    <a:pt x="0" y="9184"/>
                    <a:pt x="9184" y="0"/>
                    <a:pt x="20514" y="0"/>
                  </a:cubicBezTo>
                  <a:close/>
                </a:path>
              </a:pathLst>
            </a:custGeom>
            <a:solidFill>
              <a:srgbClr val="A47864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069222" cy="26904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800"/>
                </a:lnSpc>
              </a:pPr>
              <a:endParaRPr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64010" y="723557"/>
            <a:ext cx="12192001" cy="539000"/>
            <a:chOff x="0" y="0"/>
            <a:chExt cx="24384002" cy="1078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4384000" cy="1077976"/>
            </a:xfrm>
            <a:custGeom>
              <a:avLst/>
              <a:gdLst/>
              <a:ahLst/>
              <a:cxnLst/>
              <a:rect l="l" t="t" r="r" b="b"/>
              <a:pathLst>
                <a:path w="24384000" h="1077976">
                  <a:moveTo>
                    <a:pt x="0" y="0"/>
                  </a:moveTo>
                  <a:lnTo>
                    <a:pt x="24384000" y="0"/>
                  </a:lnTo>
                  <a:lnTo>
                    <a:pt x="24384000" y="1077976"/>
                  </a:lnTo>
                  <a:lnTo>
                    <a:pt x="0" y="1077976"/>
                  </a:lnTo>
                  <a:close/>
                </a:path>
              </a:pathLst>
            </a:custGeom>
            <a:solidFill>
              <a:srgbClr val="A47864">
                <a:alpha val="35686"/>
              </a:srgbClr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76200"/>
              <a:ext cx="24384002" cy="11542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2600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EVENTO DE LA RED ENUIES, CIRIEC-ESPAÑA · Del 23 de </a:t>
              </a:r>
              <a:r>
                <a:rPr lang="en-US" sz="1600" b="1" dirty="0" err="1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febrero</a:t>
              </a:r>
              <a:r>
                <a:rPr lang="en-US" sz="1600" b="1" dirty="0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 al 4 de </a:t>
              </a:r>
              <a:r>
                <a:rPr lang="en-US" sz="1600" b="1" dirty="0" err="1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marzo</a:t>
              </a:r>
              <a:r>
                <a:rPr lang="en-US" sz="1600" b="1" dirty="0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 de 2026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320040" y="5760720"/>
            <a:ext cx="12630912" cy="1316736"/>
            <a:chOff x="36578" y="5854176"/>
            <a:chExt cx="25261824" cy="2596896"/>
          </a:xfrm>
        </p:grpSpPr>
        <p:sp>
          <p:nvSpPr>
            <p:cNvPr id="10" name="Freeform 10"/>
            <p:cNvSpPr/>
            <p:nvPr/>
          </p:nvSpPr>
          <p:spPr>
            <a:xfrm>
              <a:off x="36578" y="6089904"/>
              <a:ext cx="24384000" cy="2160016"/>
            </a:xfrm>
            <a:custGeom>
              <a:avLst/>
              <a:gdLst/>
              <a:ahLst/>
              <a:cxnLst/>
              <a:rect l="l" t="t" r="r" b="b"/>
              <a:pathLst>
                <a:path w="24384000" h="2160016">
                  <a:moveTo>
                    <a:pt x="0" y="0"/>
                  </a:moveTo>
                  <a:lnTo>
                    <a:pt x="24384000" y="0"/>
                  </a:lnTo>
                  <a:lnTo>
                    <a:pt x="24384000" y="2160016"/>
                  </a:lnTo>
                  <a:lnTo>
                    <a:pt x="0" y="2160016"/>
                  </a:lnTo>
                  <a:close/>
                </a:path>
              </a:pathLst>
            </a:custGeom>
            <a:solidFill>
              <a:srgbClr val="A47864">
                <a:alpha val="784"/>
              </a:srgbClr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914400" y="5854176"/>
              <a:ext cx="24384002" cy="2596896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4789"/>
                </a:lnSpc>
              </a:pPr>
              <a:r>
                <a:rPr lang="en-US" sz="2000" b="1" dirty="0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VII </a:t>
              </a:r>
              <a:r>
                <a:rPr lang="en-US" sz="2000" b="1" dirty="0" err="1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Semana</a:t>
              </a:r>
              <a:r>
                <a:rPr lang="en-US" sz="2000" b="1" dirty="0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 </a:t>
              </a:r>
              <a:r>
                <a:rPr lang="en-US" sz="2000" b="1" dirty="0" err="1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Universitaria</a:t>
              </a:r>
              <a:r>
                <a:rPr lang="en-US" sz="2000" b="1" dirty="0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 de la Economía Social, 2026</a:t>
              </a:r>
            </a:p>
            <a:p>
              <a:pPr algn="ctr">
                <a:lnSpc>
                  <a:spcPts val="2589"/>
                </a:lnSpc>
              </a:pPr>
              <a:r>
                <a:rPr lang="en-US" b="1" dirty="0">
                  <a:solidFill>
                    <a:srgbClr val="A47864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#</a:t>
              </a:r>
              <a:r>
                <a:rPr lang="en-US" b="1" dirty="0" err="1">
                  <a:solidFill>
                    <a:srgbClr val="A47864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SemanaUniversitariaES</a:t>
              </a:r>
              <a:r>
                <a:rPr lang="en-US" b="1" dirty="0">
                  <a:solidFill>
                    <a:srgbClr val="A47864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 · #</a:t>
              </a:r>
              <a:r>
                <a:rPr lang="en-US" b="1" dirty="0" err="1">
                  <a:solidFill>
                    <a:srgbClr val="A47864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EconomíaSocial</a:t>
              </a:r>
              <a:endParaRPr lang="en-US" b="1" dirty="0">
                <a:solidFill>
                  <a:srgbClr val="A47864"/>
                </a:solidFill>
                <a:latin typeface="Arial MT Pro Bold"/>
                <a:ea typeface="Arial MT Pro Bold"/>
                <a:cs typeface="Arial MT Pro Bold"/>
                <a:sym typeface="Arial MT Pro Bold"/>
              </a:endParaRP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-3" y="6510527"/>
            <a:ext cx="12192003" cy="420616"/>
            <a:chOff x="-4" y="-47625"/>
            <a:chExt cx="24384006" cy="1204217"/>
          </a:xfrm>
        </p:grpSpPr>
        <p:sp>
          <p:nvSpPr>
            <p:cNvPr id="13" name="Freeform 13"/>
            <p:cNvSpPr/>
            <p:nvPr/>
          </p:nvSpPr>
          <p:spPr>
            <a:xfrm>
              <a:off x="-4" y="83276"/>
              <a:ext cx="24384000" cy="1073316"/>
            </a:xfrm>
            <a:custGeom>
              <a:avLst/>
              <a:gdLst/>
              <a:ahLst/>
              <a:cxnLst/>
              <a:rect l="l" t="t" r="r" b="b"/>
              <a:pathLst>
                <a:path w="24384000" h="863981">
                  <a:moveTo>
                    <a:pt x="0" y="0"/>
                  </a:moveTo>
                  <a:lnTo>
                    <a:pt x="24384000" y="0"/>
                  </a:lnTo>
                  <a:lnTo>
                    <a:pt x="24384000" y="863981"/>
                  </a:lnTo>
                  <a:lnTo>
                    <a:pt x="0" y="863981"/>
                  </a:lnTo>
                  <a:close/>
                </a:path>
              </a:pathLst>
            </a:custGeom>
            <a:solidFill>
              <a:srgbClr val="000000">
                <a:alpha val="15686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24384002" cy="9116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800"/>
                </a:lnSpc>
              </a:pPr>
              <a:endParaRPr lang="en-US" sz="1200" b="1" u="sng" dirty="0">
                <a:solidFill>
                  <a:srgbClr val="A47864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4" tooltip="https://acortar.link/Semana-Universitaria-ES-2026"/>
              </a:endParaRPr>
            </a:p>
          </p:txBody>
        </p:sp>
      </p:grpSp>
      <p:sp>
        <p:nvSpPr>
          <p:cNvPr id="24" name="Freeform 24"/>
          <p:cNvSpPr/>
          <p:nvPr/>
        </p:nvSpPr>
        <p:spPr>
          <a:xfrm>
            <a:off x="301752" y="0"/>
            <a:ext cx="11530584" cy="704088"/>
          </a:xfrm>
          <a:custGeom>
            <a:avLst/>
            <a:gdLst/>
            <a:ahLst/>
            <a:cxnLst/>
            <a:rect l="l" t="t" r="r" b="b"/>
            <a:pathLst>
              <a:path w="17726712" h="1905622">
                <a:moveTo>
                  <a:pt x="0" y="0"/>
                </a:moveTo>
                <a:lnTo>
                  <a:pt x="17726712" y="0"/>
                </a:lnTo>
                <a:lnTo>
                  <a:pt x="17726712" y="1905622"/>
                </a:lnTo>
                <a:lnTo>
                  <a:pt x="0" y="190562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25" name="TextBox 25"/>
          <p:cNvSpPr txBox="1"/>
          <p:nvPr/>
        </p:nvSpPr>
        <p:spPr>
          <a:xfrm>
            <a:off x="955548" y="1674207"/>
            <a:ext cx="8170164" cy="13849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00"/>
              </a:lnSpc>
            </a:pPr>
            <a:r>
              <a:rPr lang="en-US" sz="4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MT Pro Bold"/>
                <a:ea typeface="Arial MT Pro Bold"/>
                <a:cs typeface="Arial MT Pro Bold"/>
                <a:sym typeface="Arial MT Pro Bold"/>
              </a:rPr>
              <a:t>Arizmendiarrieta</a:t>
            </a:r>
            <a:r>
              <a:rPr lang="en-US" sz="4000" b="1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MT Pro Bold"/>
                <a:ea typeface="Arial MT Pro Bold"/>
                <a:cs typeface="Arial MT Pro Bold"/>
                <a:sym typeface="Arial MT Pro Bold"/>
              </a:rPr>
              <a:t> y la Empresa </a:t>
            </a:r>
            <a:r>
              <a:rPr lang="en-US" sz="4000" b="1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MT Pro Bold"/>
                <a:ea typeface="Arial MT Pro Bold"/>
                <a:cs typeface="Arial MT Pro Bold"/>
                <a:sym typeface="Arial MT Pro Bold"/>
              </a:rPr>
              <a:t>Humanista</a:t>
            </a:r>
            <a:endParaRPr lang="en-US" sz="4000" b="1" dirty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MT Pro Bold"/>
              <a:ea typeface="Arial MT Pro Bold"/>
              <a:cs typeface="Arial MT Pro Bold"/>
              <a:sym typeface="Arial MT Pro Bold"/>
            </a:endParaRPr>
          </a:p>
        </p:txBody>
      </p:sp>
      <p:pic>
        <p:nvPicPr>
          <p:cNvPr id="27" name="Picture 2" descr="EHU eman ta zabal zaz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3217" y="5113180"/>
            <a:ext cx="791663" cy="793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292590" y="1538668"/>
            <a:ext cx="2743200" cy="1666875"/>
          </a:xfrm>
          <a:prstGeom prst="rect">
            <a:avLst/>
          </a:prstGeom>
        </p:spPr>
      </p:pic>
      <p:sp>
        <p:nvSpPr>
          <p:cNvPr id="15" name="Rectángulo 14"/>
          <p:cNvSpPr/>
          <p:nvPr/>
        </p:nvSpPr>
        <p:spPr>
          <a:xfrm>
            <a:off x="5733288" y="4260426"/>
            <a:ext cx="7708392" cy="15388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u="sng" dirty="0"/>
              <a:t>Ponente</a:t>
            </a:r>
            <a:r>
              <a:rPr lang="es-ES" sz="2800" b="1" dirty="0"/>
              <a:t>: Juan Manuel Sinde </a:t>
            </a:r>
          </a:p>
          <a:p>
            <a:endParaRPr lang="es-ES" sz="1400" b="1" dirty="0"/>
          </a:p>
          <a:p>
            <a:r>
              <a:rPr lang="es-ES" sz="1600" b="1" dirty="0"/>
              <a:t>PRESIDENTE DE LA FUNDACIÓN ARIZMENDIARRIETA KRISTAU FUNDAZIOA</a:t>
            </a:r>
            <a:r>
              <a:rPr lang="es-ES" sz="1400" b="1" dirty="0"/>
              <a:t> </a:t>
            </a:r>
          </a:p>
          <a:p>
            <a:endParaRPr lang="es-ES" dirty="0"/>
          </a:p>
          <a:p>
            <a:r>
              <a:rPr lang="es-ES" dirty="0"/>
              <a:t>	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1536192" y="2760810"/>
            <a:ext cx="77083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dirty="0"/>
          </a:p>
          <a:p>
            <a:r>
              <a:rPr lang="es-ES" dirty="0"/>
              <a:t>	</a:t>
            </a:r>
          </a:p>
          <a:p>
            <a:r>
              <a:rPr lang="es-ES" sz="2400" i="1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anose="02040503050406030204" pitchFamily="18" charset="0"/>
                <a:ea typeface="Cambria" panose="02040503050406030204" pitchFamily="18" charset="0"/>
              </a:rPr>
              <a:t>“Humanizar la empresa para humanizar la Sociedad”</a:t>
            </a:r>
          </a:p>
        </p:txBody>
      </p:sp>
    </p:spTree>
    <p:extLst>
      <p:ext uri="{BB962C8B-B14F-4D97-AF65-F5344CB8AC3E}">
        <p14:creationId xmlns:p14="http://schemas.microsoft.com/office/powerpoint/2010/main" val="557955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</p:sp>
      <p:grpSp>
        <p:nvGrpSpPr>
          <p:cNvPr id="3" name="Group 3"/>
          <p:cNvGrpSpPr/>
          <p:nvPr/>
        </p:nvGrpSpPr>
        <p:grpSpPr>
          <a:xfrm>
            <a:off x="-319731" y="2176957"/>
            <a:ext cx="12831467" cy="560468"/>
            <a:chOff x="0" y="0"/>
            <a:chExt cx="5069222" cy="221419"/>
          </a:xfrm>
        </p:grpSpPr>
        <p:sp>
          <p:nvSpPr>
            <p:cNvPr id="4" name="Freeform 4"/>
            <p:cNvSpPr/>
            <p:nvPr/>
          </p:nvSpPr>
          <p:spPr>
            <a:xfrm>
              <a:off x="0" y="0"/>
              <a:ext cx="5069222" cy="221419"/>
            </a:xfrm>
            <a:custGeom>
              <a:avLst/>
              <a:gdLst/>
              <a:ahLst/>
              <a:cxnLst/>
              <a:rect l="l" t="t" r="r" b="b"/>
              <a:pathLst>
                <a:path w="5069222" h="221419">
                  <a:moveTo>
                    <a:pt x="20514" y="0"/>
                  </a:moveTo>
                  <a:lnTo>
                    <a:pt x="5048708" y="0"/>
                  </a:lnTo>
                  <a:cubicBezTo>
                    <a:pt x="5060037" y="0"/>
                    <a:pt x="5069222" y="9184"/>
                    <a:pt x="5069222" y="20514"/>
                  </a:cubicBezTo>
                  <a:lnTo>
                    <a:pt x="5069222" y="200905"/>
                  </a:lnTo>
                  <a:cubicBezTo>
                    <a:pt x="5069222" y="212235"/>
                    <a:pt x="5060037" y="221419"/>
                    <a:pt x="5048708" y="221419"/>
                  </a:cubicBezTo>
                  <a:lnTo>
                    <a:pt x="20514" y="221419"/>
                  </a:lnTo>
                  <a:cubicBezTo>
                    <a:pt x="9184" y="221419"/>
                    <a:pt x="0" y="212235"/>
                    <a:pt x="0" y="200905"/>
                  </a:cubicBezTo>
                  <a:lnTo>
                    <a:pt x="0" y="20514"/>
                  </a:lnTo>
                  <a:cubicBezTo>
                    <a:pt x="0" y="9184"/>
                    <a:pt x="9184" y="0"/>
                    <a:pt x="20514" y="0"/>
                  </a:cubicBezTo>
                  <a:close/>
                </a:path>
              </a:pathLst>
            </a:custGeom>
            <a:solidFill>
              <a:srgbClr val="A47864"/>
            </a:solidFill>
          </p:spPr>
        </p:sp>
        <p:sp>
          <p:nvSpPr>
            <p:cNvPr id="5" name="TextBox 5"/>
            <p:cNvSpPr txBox="1"/>
            <p:nvPr/>
          </p:nvSpPr>
          <p:spPr>
            <a:xfrm>
              <a:off x="0" y="-47625"/>
              <a:ext cx="5069222" cy="269044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800"/>
                </a:lnSpc>
              </a:pPr>
              <a:endParaRPr sz="1200"/>
            </a:p>
          </p:txBody>
        </p:sp>
      </p:grpSp>
      <p:grpSp>
        <p:nvGrpSpPr>
          <p:cNvPr id="6" name="Group 6"/>
          <p:cNvGrpSpPr/>
          <p:nvPr/>
        </p:nvGrpSpPr>
        <p:grpSpPr>
          <a:xfrm>
            <a:off x="2" y="1637957"/>
            <a:ext cx="12192001" cy="539000"/>
            <a:chOff x="0" y="0"/>
            <a:chExt cx="24384002" cy="1078000"/>
          </a:xfrm>
        </p:grpSpPr>
        <p:sp>
          <p:nvSpPr>
            <p:cNvPr id="7" name="Freeform 7"/>
            <p:cNvSpPr/>
            <p:nvPr/>
          </p:nvSpPr>
          <p:spPr>
            <a:xfrm>
              <a:off x="0" y="0"/>
              <a:ext cx="24384000" cy="1077976"/>
            </a:xfrm>
            <a:custGeom>
              <a:avLst/>
              <a:gdLst/>
              <a:ahLst/>
              <a:cxnLst/>
              <a:rect l="l" t="t" r="r" b="b"/>
              <a:pathLst>
                <a:path w="24384000" h="1077976">
                  <a:moveTo>
                    <a:pt x="0" y="0"/>
                  </a:moveTo>
                  <a:lnTo>
                    <a:pt x="24384000" y="0"/>
                  </a:lnTo>
                  <a:lnTo>
                    <a:pt x="24384000" y="1077976"/>
                  </a:lnTo>
                  <a:lnTo>
                    <a:pt x="0" y="1077976"/>
                  </a:lnTo>
                  <a:close/>
                </a:path>
              </a:pathLst>
            </a:custGeom>
            <a:solidFill>
              <a:srgbClr val="A47864">
                <a:alpha val="35686"/>
              </a:srgbClr>
            </a:solidFill>
          </p:spPr>
        </p:sp>
        <p:sp>
          <p:nvSpPr>
            <p:cNvPr id="8" name="TextBox 8"/>
            <p:cNvSpPr txBox="1"/>
            <p:nvPr/>
          </p:nvSpPr>
          <p:spPr>
            <a:xfrm>
              <a:off x="0" y="-76200"/>
              <a:ext cx="24384002" cy="11542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2600"/>
                </a:lnSpc>
              </a:pPr>
              <a:r>
                <a:rPr lang="en-US" sz="2167" b="1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EVENTO DE LA RED ENUIES, CIRIEC-ESPAÑA · Del 23 de febrero al 4 de marzo de 2026</a:t>
              </a:r>
            </a:p>
          </p:txBody>
        </p:sp>
      </p:grpSp>
      <p:grpSp>
        <p:nvGrpSpPr>
          <p:cNvPr id="9" name="Group 9"/>
          <p:cNvGrpSpPr/>
          <p:nvPr/>
        </p:nvGrpSpPr>
        <p:grpSpPr>
          <a:xfrm>
            <a:off x="-1" y="2176957"/>
            <a:ext cx="12192001" cy="1080000"/>
            <a:chOff x="0" y="0"/>
            <a:chExt cx="24384002" cy="2160000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24384000" cy="2160016"/>
            </a:xfrm>
            <a:custGeom>
              <a:avLst/>
              <a:gdLst/>
              <a:ahLst/>
              <a:cxnLst/>
              <a:rect l="l" t="t" r="r" b="b"/>
              <a:pathLst>
                <a:path w="24384000" h="2160016">
                  <a:moveTo>
                    <a:pt x="0" y="0"/>
                  </a:moveTo>
                  <a:lnTo>
                    <a:pt x="24384000" y="0"/>
                  </a:lnTo>
                  <a:lnTo>
                    <a:pt x="24384000" y="2160016"/>
                  </a:lnTo>
                  <a:lnTo>
                    <a:pt x="0" y="2160016"/>
                  </a:lnTo>
                  <a:close/>
                </a:path>
              </a:pathLst>
            </a:custGeom>
            <a:solidFill>
              <a:srgbClr val="A47864">
                <a:alpha val="784"/>
              </a:srgbClr>
            </a:solidFill>
          </p:spPr>
        </p:sp>
        <p:sp>
          <p:nvSpPr>
            <p:cNvPr id="11" name="TextBox 11"/>
            <p:cNvSpPr txBox="1"/>
            <p:nvPr/>
          </p:nvSpPr>
          <p:spPr>
            <a:xfrm>
              <a:off x="0" y="-228600"/>
              <a:ext cx="24384002" cy="2388600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4789"/>
                </a:lnSpc>
              </a:pPr>
              <a:r>
                <a:rPr lang="en-US" sz="3200" b="1">
                  <a:solidFill>
                    <a:srgbClr val="FFFFFF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VII Semana Universitaria de la Economía Social, 2026</a:t>
              </a:r>
            </a:p>
            <a:p>
              <a:pPr algn="ctr">
                <a:lnSpc>
                  <a:spcPts val="2589"/>
                </a:lnSpc>
              </a:pPr>
              <a:r>
                <a:rPr lang="en-US" sz="2200" b="1">
                  <a:solidFill>
                    <a:srgbClr val="A47864"/>
                  </a:solidFill>
                  <a:latin typeface="Arial MT Pro Bold"/>
                  <a:ea typeface="Arial MT Pro Bold"/>
                  <a:cs typeface="Arial MT Pro Bold"/>
                  <a:sym typeface="Arial MT Pro Bold"/>
                </a:rPr>
                <a:t>#SemanaUniversitariaES · #EconomíaSocial</a:t>
              </a:r>
            </a:p>
          </p:txBody>
        </p:sp>
      </p:grpSp>
      <p:grpSp>
        <p:nvGrpSpPr>
          <p:cNvPr id="12" name="Group 12"/>
          <p:cNvGrpSpPr/>
          <p:nvPr/>
        </p:nvGrpSpPr>
        <p:grpSpPr>
          <a:xfrm>
            <a:off x="2" y="6426000"/>
            <a:ext cx="12192001" cy="432000"/>
            <a:chOff x="0" y="0"/>
            <a:chExt cx="24384002" cy="864000"/>
          </a:xfrm>
        </p:grpSpPr>
        <p:sp>
          <p:nvSpPr>
            <p:cNvPr id="13" name="Freeform 13"/>
            <p:cNvSpPr/>
            <p:nvPr/>
          </p:nvSpPr>
          <p:spPr>
            <a:xfrm>
              <a:off x="0" y="0"/>
              <a:ext cx="24384000" cy="863981"/>
            </a:xfrm>
            <a:custGeom>
              <a:avLst/>
              <a:gdLst/>
              <a:ahLst/>
              <a:cxnLst/>
              <a:rect l="l" t="t" r="r" b="b"/>
              <a:pathLst>
                <a:path w="24384000" h="863981">
                  <a:moveTo>
                    <a:pt x="0" y="0"/>
                  </a:moveTo>
                  <a:lnTo>
                    <a:pt x="24384000" y="0"/>
                  </a:lnTo>
                  <a:lnTo>
                    <a:pt x="24384000" y="863981"/>
                  </a:lnTo>
                  <a:lnTo>
                    <a:pt x="0" y="863981"/>
                  </a:lnTo>
                  <a:close/>
                </a:path>
              </a:pathLst>
            </a:custGeom>
            <a:solidFill>
              <a:srgbClr val="000000">
                <a:alpha val="15686"/>
              </a:srgbClr>
            </a:solidFill>
          </p:spPr>
        </p:sp>
        <p:sp>
          <p:nvSpPr>
            <p:cNvPr id="14" name="TextBox 14"/>
            <p:cNvSpPr txBox="1"/>
            <p:nvPr/>
          </p:nvSpPr>
          <p:spPr>
            <a:xfrm>
              <a:off x="0" y="-47625"/>
              <a:ext cx="24384002" cy="911625"/>
            </a:xfrm>
            <a:prstGeom prst="rect">
              <a:avLst/>
            </a:prstGeom>
          </p:spPr>
          <p:txBody>
            <a:bodyPr lIns="33867" tIns="33867" rIns="33867" bIns="33867" rtlCol="0" anchor="ctr"/>
            <a:lstStyle/>
            <a:p>
              <a:pPr algn="ctr">
                <a:lnSpc>
                  <a:spcPts val="1800"/>
                </a:lnSpc>
              </a:pPr>
              <a:endParaRPr lang="en-US" sz="1200" b="1" u="sng" dirty="0">
                <a:solidFill>
                  <a:srgbClr val="A47864"/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4" tooltip="https://acortar.link/Semana-Universitaria-ES-2026"/>
              </a:endParaRPr>
            </a:p>
          </p:txBody>
        </p:sp>
      </p:grpSp>
      <p:sp>
        <p:nvSpPr>
          <p:cNvPr id="24" name="Freeform 24"/>
          <p:cNvSpPr/>
          <p:nvPr/>
        </p:nvSpPr>
        <p:spPr>
          <a:xfrm>
            <a:off x="187096" y="219039"/>
            <a:ext cx="11817808" cy="1270415"/>
          </a:xfrm>
          <a:custGeom>
            <a:avLst/>
            <a:gdLst/>
            <a:ahLst/>
            <a:cxnLst/>
            <a:rect l="l" t="t" r="r" b="b"/>
            <a:pathLst>
              <a:path w="17726712" h="1905622">
                <a:moveTo>
                  <a:pt x="0" y="0"/>
                </a:moveTo>
                <a:lnTo>
                  <a:pt x="17726712" y="0"/>
                </a:lnTo>
                <a:lnTo>
                  <a:pt x="17726712" y="1905622"/>
                </a:lnTo>
                <a:lnTo>
                  <a:pt x="0" y="1905622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</p:sp>
      <p:sp>
        <p:nvSpPr>
          <p:cNvPr id="25" name="TextBox 25"/>
          <p:cNvSpPr txBox="1"/>
          <p:nvPr/>
        </p:nvSpPr>
        <p:spPr>
          <a:xfrm>
            <a:off x="2775204" y="3438999"/>
            <a:ext cx="7315199" cy="3000821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5400"/>
              </a:lnSpc>
            </a:pPr>
            <a:r>
              <a:rPr lang="en-US" sz="45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Arizmendiarrieta</a:t>
            </a:r>
            <a:r>
              <a:rPr lang="en-US" sz="45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eta </a:t>
            </a:r>
            <a:r>
              <a:rPr lang="en-US" sz="45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Humanista</a:t>
            </a:r>
            <a:r>
              <a:rPr lang="en-US" sz="4500" b="1" dirty="0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4500" b="1" dirty="0" err="1">
                <a:solidFill>
                  <a:srgbClr val="000000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Enpresa</a:t>
            </a:r>
            <a:endParaRPr lang="en-US" sz="4500" b="1" dirty="0">
              <a:solidFill>
                <a:srgbClr val="000000"/>
              </a:solidFill>
              <a:latin typeface="Arial MT Pro Bold"/>
              <a:ea typeface="Arial MT Pro Bold"/>
              <a:cs typeface="Arial MT Pro Bold"/>
              <a:sym typeface="Arial MT Pro Bold"/>
            </a:endParaRPr>
          </a:p>
          <a:p>
            <a:pPr algn="ctr">
              <a:lnSpc>
                <a:spcPts val="5400"/>
              </a:lnSpc>
            </a:pPr>
            <a:r>
              <a:rPr lang="en-US" sz="2000" b="1" u="sng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Hizlaria</a:t>
            </a:r>
            <a:r>
              <a:rPr lang="en-US" sz="2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: Juan Manuel Sinde</a:t>
            </a:r>
          </a:p>
          <a:p>
            <a:pPr algn="ctr">
              <a:lnSpc>
                <a:spcPts val="3600"/>
              </a:lnSpc>
            </a:pPr>
            <a:r>
              <a:rPr lang="en-US" sz="2400" b="1" dirty="0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Ekonomia eta </a:t>
            </a:r>
            <a:r>
              <a:rPr lang="en-US" sz="2400" b="1" dirty="0" err="1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Enpresa</a:t>
            </a:r>
            <a:r>
              <a:rPr lang="en-US" sz="2400" b="1" dirty="0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 Fakultatea (Sarriko) EHU</a:t>
            </a:r>
          </a:p>
          <a:p>
            <a:pPr algn="ctr">
              <a:lnSpc>
                <a:spcPts val="3600"/>
              </a:lnSpc>
            </a:pPr>
            <a:r>
              <a:rPr lang="en-US" sz="2000" dirty="0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2026-03-03; </a:t>
            </a:r>
            <a:r>
              <a:rPr lang="en-US" dirty="0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17.00etan </a:t>
            </a:r>
            <a:r>
              <a:rPr lang="en-US" dirty="0" err="1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Gradu</a:t>
            </a:r>
            <a:r>
              <a:rPr lang="en-US" dirty="0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 </a:t>
            </a:r>
            <a:r>
              <a:rPr lang="en-US" dirty="0" err="1">
                <a:solidFill>
                  <a:srgbClr val="A47864"/>
                </a:solidFill>
                <a:latin typeface="Arial MT Pro"/>
                <a:ea typeface="Arial MT Pro"/>
                <a:cs typeface="Arial MT Pro"/>
                <a:sym typeface="Arial MT Pro"/>
              </a:rPr>
              <a:t>Aretoan</a:t>
            </a:r>
            <a:endParaRPr lang="en-US" dirty="0">
              <a:solidFill>
                <a:srgbClr val="A47864"/>
              </a:solidFill>
              <a:latin typeface="Arial MT Pro"/>
              <a:ea typeface="Arial MT Pro"/>
              <a:cs typeface="Arial MT Pro"/>
              <a:sym typeface="Arial MT Pro"/>
            </a:endParaRPr>
          </a:p>
        </p:txBody>
      </p:sp>
      <p:pic>
        <p:nvPicPr>
          <p:cNvPr id="27" name="Picture 2" descr="EHU eman ta zabal zazu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98577" y="5047488"/>
            <a:ext cx="1265845" cy="126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Rectángulo 15"/>
          <p:cNvSpPr/>
          <p:nvPr/>
        </p:nvSpPr>
        <p:spPr>
          <a:xfrm>
            <a:off x="4263380" y="6534835"/>
            <a:ext cx="4323620" cy="2975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>
              <a:lnSpc>
                <a:spcPts val="1800"/>
              </a:lnSpc>
            </a:pPr>
            <a:r>
              <a:rPr lang="en-US" sz="1100" b="1" dirty="0" err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Informazio</a:t>
            </a:r>
            <a:r>
              <a:rPr lang="en-US" sz="1100" b="1" dirty="0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gehiago</a:t>
            </a:r>
            <a:r>
              <a:rPr lang="en-US" sz="1100" b="1" dirty="0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eta </a:t>
            </a:r>
            <a:r>
              <a:rPr lang="en-US" sz="1100" b="1" dirty="0" err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izena</a:t>
            </a:r>
            <a:r>
              <a:rPr lang="en-US" sz="1100" b="1" dirty="0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1100" b="1" dirty="0" err="1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ematea</a:t>
            </a:r>
            <a:r>
              <a:rPr lang="en-US" sz="1100" b="1" dirty="0">
                <a:solidFill>
                  <a:srgbClr val="FFFFFF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:</a:t>
            </a:r>
            <a:r>
              <a:rPr lang="en-US" sz="1100" b="1" dirty="0">
                <a:solidFill>
                  <a:srgbClr val="5F863C"/>
                </a:solidFill>
                <a:latin typeface="Arial MT Pro Bold"/>
                <a:ea typeface="Arial MT Pro Bold"/>
                <a:cs typeface="Arial MT Pro Bold"/>
                <a:sym typeface="Arial MT Pro Bold"/>
              </a:rPr>
              <a:t> </a:t>
            </a:r>
            <a:r>
              <a:rPr lang="en-US" sz="1100" b="1" u="sng" dirty="0" err="1">
                <a:solidFill>
                  <a:srgbClr val="E7E6E6">
                    <a:lumMod val="75000"/>
                  </a:srgbClr>
                </a:solidFill>
                <a:latin typeface="Arial MT Pro Bold"/>
                <a:ea typeface="Arial MT Pro Bold"/>
                <a:cs typeface="Arial MT Pro Bold"/>
                <a:sym typeface="Arial MT Pro Bold"/>
                <a:hlinkClick r:id="rId4" tooltip="https://acortar.link/Semana-Universitaria-ES-2026"/>
              </a:rPr>
              <a:t>yolanda.chica@ehu.eus</a:t>
            </a:r>
            <a:endParaRPr lang="en-US" sz="1100" b="1" u="sng" dirty="0">
              <a:solidFill>
                <a:srgbClr val="E7E6E6">
                  <a:lumMod val="75000"/>
                </a:srgbClr>
              </a:solidFill>
              <a:latin typeface="Arial MT Pro Bold"/>
              <a:ea typeface="Arial MT Pro Bold"/>
              <a:cs typeface="Arial MT Pro Bold"/>
              <a:sym typeface="Arial MT Pro Bold"/>
              <a:hlinkClick r:id="rId4" tooltip="https://acortar.link/Semana-Universitaria-ES-2026"/>
            </a:endParaRPr>
          </a:p>
        </p:txBody>
      </p:sp>
    </p:spTree>
    <p:extLst>
      <p:ext uri="{BB962C8B-B14F-4D97-AF65-F5344CB8AC3E}">
        <p14:creationId xmlns:p14="http://schemas.microsoft.com/office/powerpoint/2010/main" val="8372517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133</Words>
  <Application>Microsoft Office PowerPoint</Application>
  <PresentationFormat>Panorámica</PresentationFormat>
  <Paragraphs>26</Paragraphs>
  <Slides>2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9" baseType="lpstr">
      <vt:lpstr>Arial</vt:lpstr>
      <vt:lpstr>Arial MT Pro</vt:lpstr>
      <vt:lpstr>Arial MT Pro Bold</vt:lpstr>
      <vt:lpstr>Calibri</vt:lpstr>
      <vt:lpstr>Calibri Light</vt:lpstr>
      <vt:lpstr>Cambria</vt:lpstr>
      <vt:lpstr>Tema de Office</vt:lpstr>
      <vt:lpstr>Presentación de PowerPoint</vt:lpstr>
      <vt:lpstr>Presentación de PowerPoint</vt:lpstr>
    </vt:vector>
  </TitlesOfParts>
  <Company>UPV/EHU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YOLANDA CHICA</dc:creator>
  <cp:lastModifiedBy>Juan Manuel Sinde Oyarzabal</cp:lastModifiedBy>
  <cp:revision>25</cp:revision>
  <cp:lastPrinted>2026-02-24T15:40:18Z</cp:lastPrinted>
  <dcterms:created xsi:type="dcterms:W3CDTF">2026-02-19T17:42:19Z</dcterms:created>
  <dcterms:modified xsi:type="dcterms:W3CDTF">2026-02-27T07:50:36Z</dcterms:modified>
</cp:coreProperties>
</file>